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1"/>
  </p:sldMasterIdLst>
  <p:notesMasterIdLst>
    <p:notesMasterId r:id="rId20"/>
  </p:notesMasterIdLst>
  <p:sldIdLst>
    <p:sldId id="256" r:id="rId2"/>
    <p:sldId id="331" r:id="rId3"/>
    <p:sldId id="310" r:id="rId4"/>
    <p:sldId id="332" r:id="rId5"/>
    <p:sldId id="333" r:id="rId6"/>
    <p:sldId id="334" r:id="rId7"/>
    <p:sldId id="336" r:id="rId8"/>
    <p:sldId id="349" r:id="rId9"/>
    <p:sldId id="337" r:id="rId10"/>
    <p:sldId id="347" r:id="rId11"/>
    <p:sldId id="346" r:id="rId12"/>
    <p:sldId id="339" r:id="rId13"/>
    <p:sldId id="341" r:id="rId14"/>
    <p:sldId id="342" r:id="rId15"/>
    <p:sldId id="348" r:id="rId16"/>
    <p:sldId id="343" r:id="rId17"/>
    <p:sldId id="344" r:id="rId18"/>
    <p:sldId id="34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4A27"/>
    <a:srgbClr val="131F33"/>
    <a:srgbClr val="1329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27"/>
    <p:restoredTop sz="53371"/>
  </p:normalViewPr>
  <p:slideViewPr>
    <p:cSldViewPr snapToGrid="0" snapToObjects="1">
      <p:cViewPr varScale="1">
        <p:scale>
          <a:sx n="76" d="100"/>
          <a:sy n="76" d="100"/>
        </p:scale>
        <p:origin x="1480" y="192"/>
      </p:cViewPr>
      <p:guideLst>
        <p:guide orient="horz" pos="2160"/>
        <p:guide pos="3840"/>
      </p:guideLst>
    </p:cSldViewPr>
  </p:slideViewPr>
  <p:notesTextViewPr>
    <p:cViewPr>
      <p:scale>
        <a:sx n="140" d="100"/>
        <a:sy n="14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jpeg>
</file>

<file path=ppt/media/image12.jpeg>
</file>

<file path=ppt/media/image13.jpe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FD3E08-CD1E-6345-BF3D-6B539ADC1145}" type="datetimeFigureOut">
              <a:rPr lang="en-US" smtClean="0"/>
              <a:t>9/22/25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C32C59-1409-2640-866F-4A1083575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375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0520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D59428-D122-0643-7516-1CBF0BDA92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F916582-29E8-3B0F-85B8-7A6B67DA54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E21B7D-820C-00B4-769D-BED20F8B50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let’s look at feedback. In feedback circuits, the output of a neuron loops back to influence earlier parts of the circuit.</a:t>
            </a:r>
          </a:p>
          <a:p>
            <a:endParaRPr lang="en-US" dirty="0"/>
          </a:p>
          <a:p>
            <a:r>
              <a:rPr lang="en-US" dirty="0"/>
              <a:t>One powerful example is </a:t>
            </a:r>
            <a:r>
              <a:rPr lang="en-US" b="1" dirty="0"/>
              <a:t>feedback inhibition</a:t>
            </a:r>
            <a:r>
              <a:rPr lang="en-US" dirty="0"/>
              <a:t>. </a:t>
            </a:r>
          </a:p>
          <a:p>
            <a:r>
              <a:rPr lang="en-US" dirty="0"/>
              <a:t>Suppose a sensory neuron excites a motor neuron, but at the same time, </a:t>
            </a:r>
          </a:p>
          <a:p>
            <a:r>
              <a:rPr lang="en-US" dirty="0"/>
              <a:t>it activates an inhibitory interneuron that feeds back onto the motor neuron. </a:t>
            </a:r>
          </a:p>
          <a:p>
            <a:r>
              <a:rPr lang="en-US" dirty="0"/>
              <a:t>At first the motor neuron fires strongly. </a:t>
            </a:r>
          </a:p>
          <a:p>
            <a:r>
              <a:rPr lang="en-US" dirty="0"/>
              <a:t>But as the feedback inhibition builds up, it reduces the firing, eventually shutting the motor neuron down.</a:t>
            </a:r>
          </a:p>
          <a:p>
            <a:endParaRPr lang="en-US" dirty="0"/>
          </a:p>
          <a:p>
            <a:r>
              <a:rPr lang="en-US" dirty="0"/>
              <a:t>This gradual increase in feedback is like an automatic shutoff. </a:t>
            </a:r>
          </a:p>
          <a:p>
            <a:r>
              <a:rPr lang="en-US" dirty="0"/>
              <a:t>It prevents circuits from staying locked in an ‘on’ state, and it keeps the system sensitive to new inputs.</a:t>
            </a:r>
          </a:p>
          <a:p>
            <a:r>
              <a:rPr lang="en-US" dirty="0"/>
              <a:t>You can also see how a similar feedback circuit can work as a timer - </a:t>
            </a:r>
          </a:p>
          <a:p>
            <a:r>
              <a:rPr lang="en-US" dirty="0"/>
              <a:t>allowing a certain type of activation to persist for a period of time (while the feedback signal builds up) – </a:t>
            </a:r>
          </a:p>
          <a:p>
            <a:r>
              <a:rPr lang="en-US" dirty="0"/>
              <a:t>and then shutting off when the feedback signal crosses a threshold.</a:t>
            </a:r>
          </a:p>
          <a:p>
            <a:endParaRPr lang="en-US" dirty="0"/>
          </a:p>
          <a:p>
            <a:r>
              <a:rPr lang="en-US" dirty="0"/>
              <a:t>Luo describes this as critical for keeping circuits balanced — </a:t>
            </a:r>
          </a:p>
          <a:p>
            <a:r>
              <a:rPr lang="en-US" dirty="0"/>
              <a:t>too much excitation without feedback leads to runaway activity, while feedback keeps things stable.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B23CA2-B9F4-FB6F-31EB-F0CFAB248B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985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440994-CC29-45AB-8296-0603E90246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57E910-12F5-1E09-7FFE-062FC2BBE0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F771F5-F7F4-30FC-D4FC-11235B544D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four common ways inhibition shows up in neural circuits.</a:t>
            </a:r>
          </a:p>
          <a:p>
            <a:endParaRPr lang="en-US" dirty="0"/>
          </a:p>
          <a:p>
            <a:r>
              <a:rPr lang="en-US" b="1" dirty="0"/>
              <a:t>Feedforward inhibition</a:t>
            </a:r>
            <a:r>
              <a:rPr lang="en-US" dirty="0"/>
              <a:t> happens when an input excites both an excitatory target and an inhibitory interneuron that suppresses the target. </a:t>
            </a:r>
          </a:p>
          <a:p>
            <a:r>
              <a:rPr lang="en-US" dirty="0"/>
              <a:t>This sharpens timing. </a:t>
            </a:r>
          </a:p>
          <a:p>
            <a:r>
              <a:rPr lang="en-US" dirty="0"/>
              <a:t>For example, in the spinal cord, sensory input can excite motor neurons but also inhibitory interneurons that limit the duration of activation.</a:t>
            </a:r>
          </a:p>
          <a:p>
            <a:endParaRPr lang="en-US" dirty="0"/>
          </a:p>
          <a:p>
            <a:r>
              <a:rPr lang="en-US" b="1" dirty="0"/>
              <a:t>Feedback inhibition</a:t>
            </a:r>
            <a:r>
              <a:rPr lang="en-US" dirty="0"/>
              <a:t> means the output of a neuron activates an inhibitory cell that circles back to suppress it. </a:t>
            </a:r>
          </a:p>
          <a:p>
            <a:r>
              <a:rPr lang="en-US" dirty="0"/>
              <a:t>This prevents runaway activity. </a:t>
            </a:r>
          </a:p>
          <a:p>
            <a:r>
              <a:rPr lang="en-US" dirty="0"/>
              <a:t>A classic example is Renshaw cells in the spinal cord: motor neurons activate them, and they feed inhibition right back to the same motor neuron.</a:t>
            </a:r>
          </a:p>
          <a:p>
            <a:endParaRPr lang="en-US" b="1" dirty="0"/>
          </a:p>
          <a:p>
            <a:r>
              <a:rPr lang="en-US" b="1" dirty="0"/>
              <a:t>Lateral inhibition</a:t>
            </a:r>
            <a:r>
              <a:rPr lang="en-US" dirty="0"/>
              <a:t> is when neurons inhibit their neighbors. </a:t>
            </a:r>
          </a:p>
          <a:p>
            <a:r>
              <a:rPr lang="en-US" dirty="0"/>
              <a:t>This enhances contrast and sharpens sensory maps. </a:t>
            </a:r>
          </a:p>
          <a:p>
            <a:r>
              <a:rPr lang="en-US" dirty="0"/>
              <a:t>A famous example is in the retina: photoreceptor pathways inhibit neighboring cells, which helps edges ‘pop out’ in visual perception.</a:t>
            </a:r>
          </a:p>
          <a:p>
            <a:endParaRPr lang="en-US" b="1" dirty="0"/>
          </a:p>
          <a:p>
            <a:r>
              <a:rPr lang="en-US" b="1" dirty="0"/>
              <a:t>Mutual inhibition</a:t>
            </a:r>
            <a:r>
              <a:rPr lang="en-US" dirty="0"/>
              <a:t> is when two units inhibit each other, so only one can be active at a time. </a:t>
            </a:r>
          </a:p>
          <a:p>
            <a:r>
              <a:rPr lang="en-US" dirty="0"/>
              <a:t>This creates a ‘winner-takes-all’ circuit. In </a:t>
            </a:r>
            <a:r>
              <a:rPr lang="en-US" i="1" dirty="0"/>
              <a:t>C. elegans</a:t>
            </a:r>
            <a:r>
              <a:rPr lang="en-US" dirty="0"/>
              <a:t>, mutual inhibition helps determine whether the worm goes forward or backward — </a:t>
            </a:r>
          </a:p>
          <a:p>
            <a:r>
              <a:rPr lang="en-US" dirty="0"/>
              <a:t>only one mode can dominate at once.</a:t>
            </a:r>
          </a:p>
          <a:p>
            <a:endParaRPr lang="en-US" dirty="0"/>
          </a:p>
          <a:p>
            <a:r>
              <a:rPr lang="en-US" dirty="0"/>
              <a:t>All four of these motifs are simple, but they give circuits powerful control over timing, strength, and competition.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962E2-DB04-CCFB-2456-4872E7442A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0958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BB97E9-27E0-AD7C-41C7-E221C5DE67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A13CF7-3FFB-52F4-FB1B-17FACE4459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C27C50-3B3D-903C-55A8-591BBB50AE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Another major principle of circuit design is </a:t>
            </a:r>
            <a:r>
              <a:rPr lang="en-US" b="1" dirty="0"/>
              <a:t>convergence and divergence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b="1" dirty="0"/>
              <a:t>Convergence</a:t>
            </a:r>
            <a:r>
              <a:rPr lang="en-US" dirty="0"/>
              <a:t> means multiple neurons connect to the same target neuron. </a:t>
            </a:r>
          </a:p>
          <a:p>
            <a:r>
              <a:rPr lang="en-US" dirty="0"/>
              <a:t>For example, in </a:t>
            </a:r>
            <a:r>
              <a:rPr lang="en-US" i="1" dirty="0"/>
              <a:t>C. elegans</a:t>
            </a:r>
            <a:r>
              <a:rPr lang="en-US" dirty="0"/>
              <a:t>, several sensory neurons might all connect to one interneuron. </a:t>
            </a:r>
          </a:p>
          <a:p>
            <a:r>
              <a:rPr lang="en-US" dirty="0"/>
              <a:t>That way, the interneuron integrates information and can respond more reliably than if it only listened to one input.</a:t>
            </a:r>
          </a:p>
          <a:p>
            <a:endParaRPr lang="en-US" dirty="0"/>
          </a:p>
          <a:p>
            <a:r>
              <a:rPr lang="en-US" b="1" dirty="0"/>
              <a:t>Divergence</a:t>
            </a:r>
            <a:r>
              <a:rPr lang="en-US" dirty="0"/>
              <a:t> is the opposite — one neuron sends outputs to multiple targets. </a:t>
            </a:r>
          </a:p>
          <a:p>
            <a:r>
              <a:rPr lang="en-US" dirty="0"/>
              <a:t>That’s how a single sensory input can trigger different motor pathways at the same time. </a:t>
            </a:r>
          </a:p>
          <a:p>
            <a:r>
              <a:rPr lang="en-US" dirty="0"/>
              <a:t>Think of one odor-sensitive neuron in the worm activating several downstream interneurons, </a:t>
            </a:r>
          </a:p>
          <a:p>
            <a:r>
              <a:rPr lang="en-US" dirty="0"/>
              <a:t>each of which contributes to different movement choices.</a:t>
            </a:r>
          </a:p>
          <a:p>
            <a:endParaRPr lang="en-US" dirty="0"/>
          </a:p>
          <a:p>
            <a:r>
              <a:rPr lang="en-US" dirty="0"/>
              <a:t>Luo emphasizes that convergence improves signal-to-noise ratio, and divergence spreads the same information to many circuits. </a:t>
            </a:r>
          </a:p>
          <a:p>
            <a:r>
              <a:rPr lang="en-US" dirty="0"/>
              <a:t>Together, they allow flexible, adaptive responses.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B19FE6-EB9F-BF0D-36ED-7154975946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345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7E6D6D-9428-925B-094E-F3EC09C9F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C60380-703B-EBD8-EC45-00A4A61B6B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2633AC-461A-7679-29DD-84222A7EAA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really understand circuits, neuroscientists need wiring diagrams — </a:t>
            </a:r>
          </a:p>
          <a:p>
            <a:r>
              <a:rPr lang="en-US" dirty="0"/>
              <a:t>what we call the </a:t>
            </a:r>
            <a:r>
              <a:rPr lang="en-US" b="1" dirty="0"/>
              <a:t>connectome</a:t>
            </a:r>
            <a:r>
              <a:rPr lang="en-US" dirty="0"/>
              <a:t>. </a:t>
            </a:r>
          </a:p>
          <a:p>
            <a:r>
              <a:rPr lang="en-US" dirty="0"/>
              <a:t>The connectome is the map of all the neurons and their connections.</a:t>
            </a:r>
          </a:p>
          <a:p>
            <a:endParaRPr lang="en-US" dirty="0"/>
          </a:p>
          <a:p>
            <a:r>
              <a:rPr lang="en-US" dirty="0"/>
              <a:t>In </a:t>
            </a:r>
            <a:r>
              <a:rPr lang="en-US" i="1" dirty="0"/>
              <a:t>C. elegans</a:t>
            </a:r>
            <a:r>
              <a:rPr lang="en-US" dirty="0"/>
              <a:t>, this is possible because the nervous system is so small — just 302 neurons. </a:t>
            </a:r>
          </a:p>
          <a:p>
            <a:r>
              <a:rPr lang="en-US" dirty="0"/>
              <a:t>Using electron microscopy, scientists painstakingly reconstructed every connection, creating the first complete connectome. </a:t>
            </a:r>
          </a:p>
          <a:p>
            <a:r>
              <a:rPr lang="en-US" dirty="0"/>
              <a:t>It showed us exactly how sensory neurons, interneurons, and motor neurons are linked.</a:t>
            </a:r>
          </a:p>
          <a:p>
            <a:endParaRPr lang="en-US" dirty="0"/>
          </a:p>
          <a:p>
            <a:r>
              <a:rPr lang="en-US" dirty="0"/>
              <a:t>For bigger brains, like ours, mapping circuits is much harder. Researchers use newer techniques — </a:t>
            </a:r>
          </a:p>
          <a:p>
            <a:r>
              <a:rPr lang="en-US" dirty="0"/>
              <a:t>viral tracers, fluorescent imaging, and large-scale electron microscopy — </a:t>
            </a:r>
          </a:p>
          <a:p>
            <a:r>
              <a:rPr lang="en-US" dirty="0"/>
              <a:t>but we’re still a long way from a complete human connectome.</a:t>
            </a:r>
          </a:p>
          <a:p>
            <a:endParaRPr lang="en-US" dirty="0"/>
          </a:p>
          <a:p>
            <a:r>
              <a:rPr lang="en-US" dirty="0"/>
              <a:t>Luo emphasizes that these mapping efforts are central to neuroscience today: </a:t>
            </a:r>
          </a:p>
          <a:p>
            <a:r>
              <a:rPr lang="en-US" dirty="0"/>
              <a:t>by knowing the structure, we can start asking how the patterns of connectivity create function and behavior.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5E69-BB78-4A3B-65E1-1EC0CECEDE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7300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A7DAF2-EFC1-0DA5-EC06-A16E5E6A8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A4A527-F5CA-E02B-B815-C95D10C799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ED8606D-8436-5888-F36C-A442906151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humans, we obviously can’t reconstruct the wiring of every single neuron. </a:t>
            </a:r>
          </a:p>
          <a:p>
            <a:r>
              <a:rPr lang="en-US" dirty="0"/>
              <a:t>Instead, cognitive neuroscientists use tools like </a:t>
            </a:r>
            <a:r>
              <a:rPr lang="en-US" b="1" dirty="0"/>
              <a:t>fMRI</a:t>
            </a:r>
            <a:r>
              <a:rPr lang="en-US" dirty="0"/>
              <a:t> and </a:t>
            </a:r>
            <a:r>
              <a:rPr lang="en-US" b="1" dirty="0"/>
              <a:t>diffusion imaging</a:t>
            </a:r>
            <a:r>
              <a:rPr lang="en-US" dirty="0"/>
              <a:t> to measure large-scale activity and connections.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From this, researchers build </a:t>
            </a:r>
            <a:r>
              <a:rPr lang="en-US" b="1" dirty="0"/>
              <a:t>network models</a:t>
            </a:r>
            <a:r>
              <a:rPr lang="en-US" dirty="0"/>
              <a:t> of the human brain.</a:t>
            </a:r>
          </a:p>
          <a:p>
            <a:r>
              <a:rPr lang="en-US" dirty="0"/>
              <a:t>Instead of single neurons, the nodes are brain regions, and the edges are the pathways or correlations between them.</a:t>
            </a:r>
          </a:p>
          <a:p>
            <a:endParaRPr lang="en-US" dirty="0"/>
          </a:p>
          <a:p>
            <a:r>
              <a:rPr lang="en-US" dirty="0"/>
              <a:t>One well-known example is the </a:t>
            </a:r>
            <a:r>
              <a:rPr lang="en-US" b="1" dirty="0"/>
              <a:t>default mode network</a:t>
            </a:r>
            <a:r>
              <a:rPr lang="en-US" dirty="0"/>
              <a:t>. </a:t>
            </a:r>
          </a:p>
          <a:p>
            <a:r>
              <a:rPr lang="en-US" dirty="0"/>
              <a:t>It’s a set of regions — including medial prefrontal cortex and posterior cingulate cortex —</a:t>
            </a:r>
          </a:p>
          <a:p>
            <a:r>
              <a:rPr lang="en-US" dirty="0"/>
              <a:t>that tend to be active together when we’re daydreaming, remembering, or imagining the future.</a:t>
            </a:r>
          </a:p>
          <a:p>
            <a:endParaRPr lang="en-US" dirty="0"/>
          </a:p>
          <a:p>
            <a:r>
              <a:rPr lang="en-US" dirty="0"/>
              <a:t>So while worm </a:t>
            </a:r>
            <a:r>
              <a:rPr lang="en-US" dirty="0" err="1"/>
              <a:t>connectomics</a:t>
            </a:r>
            <a:r>
              <a:rPr lang="en-US" dirty="0"/>
              <a:t> gives us a neuron-by-neuron map, human </a:t>
            </a:r>
            <a:r>
              <a:rPr lang="en-US" dirty="0" err="1"/>
              <a:t>connectomics</a:t>
            </a:r>
            <a:r>
              <a:rPr lang="en-US" dirty="0"/>
              <a:t> works at the scale of networks. </a:t>
            </a:r>
          </a:p>
          <a:p>
            <a:r>
              <a:rPr lang="en-US" dirty="0"/>
              <a:t>Both approaches try to answer the same core question: how does the wiring of the brain give rise to function?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588001-B422-B6E1-218E-9488297269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4552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AD7124-F962-D9EF-3758-95DDF54220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780276-03CB-3FA3-1F1C-5C3B0D020C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888E68-CE84-9C7F-F214-8577D18E0D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some of the large-scale networks neuroscientists see in the human brain.</a:t>
            </a:r>
          </a:p>
          <a:p>
            <a:r>
              <a:rPr lang="en-US" dirty="0"/>
              <a:t>The </a:t>
            </a:r>
            <a:r>
              <a:rPr lang="en-US" b="1" dirty="0"/>
              <a:t>Default Mode Network</a:t>
            </a:r>
            <a:r>
              <a:rPr lang="en-US" dirty="0"/>
              <a:t> is active during rest and internal thought, like daydreaming or remembering.</a:t>
            </a:r>
          </a:p>
          <a:p>
            <a:r>
              <a:rPr lang="en-US" dirty="0"/>
              <a:t>The </a:t>
            </a:r>
            <a:r>
              <a:rPr lang="en-US" b="1" dirty="0"/>
              <a:t>Dorsal Attention Network</a:t>
            </a:r>
            <a:r>
              <a:rPr lang="en-US" dirty="0"/>
              <a:t> helps with goal-directed, top-down attention — focusing where you choose.</a:t>
            </a:r>
          </a:p>
          <a:p>
            <a:r>
              <a:rPr lang="en-US" dirty="0"/>
              <a:t>The </a:t>
            </a:r>
            <a:r>
              <a:rPr lang="en-US" b="1" dirty="0"/>
              <a:t>Ventral Attention Network</a:t>
            </a:r>
            <a:r>
              <a:rPr lang="en-US" dirty="0"/>
              <a:t> supports stimulus-driven, bottom-up attention — noticing unexpected things.</a:t>
            </a:r>
          </a:p>
          <a:p>
            <a:r>
              <a:rPr lang="en-US" dirty="0"/>
              <a:t>The </a:t>
            </a:r>
            <a:r>
              <a:rPr lang="en-US" b="1" dirty="0"/>
              <a:t>Salience Network</a:t>
            </a:r>
            <a:r>
              <a:rPr lang="en-US" dirty="0"/>
              <a:t> detects important or emotional events and helps the brain switch between internal and external focus.</a:t>
            </a:r>
          </a:p>
          <a:p>
            <a:r>
              <a:rPr lang="en-US" dirty="0"/>
              <a:t>The </a:t>
            </a:r>
            <a:r>
              <a:rPr lang="en-US" b="1" dirty="0"/>
              <a:t>Central Executive Network</a:t>
            </a:r>
            <a:r>
              <a:rPr lang="en-US" dirty="0"/>
              <a:t> is for working memory and decision making — planning, problem solving.</a:t>
            </a:r>
          </a:p>
          <a:p>
            <a:r>
              <a:rPr lang="en-US" dirty="0"/>
              <a:t>The </a:t>
            </a:r>
            <a:r>
              <a:rPr lang="en-US" b="1" dirty="0"/>
              <a:t>Limbic Network</a:t>
            </a:r>
            <a:r>
              <a:rPr lang="en-US" dirty="0"/>
              <a:t> links emotion and memory, involving regions like the hippocampus and amygdala.</a:t>
            </a:r>
          </a:p>
          <a:p>
            <a:r>
              <a:rPr lang="en-US" dirty="0"/>
              <a:t>The </a:t>
            </a:r>
            <a:r>
              <a:rPr lang="en-US" b="1" dirty="0" err="1"/>
              <a:t>Somatomotor</a:t>
            </a:r>
            <a:r>
              <a:rPr lang="en-US" b="1" dirty="0"/>
              <a:t> Network</a:t>
            </a:r>
            <a:r>
              <a:rPr lang="en-US" dirty="0"/>
              <a:t> controls movement and bodily sensations.</a:t>
            </a:r>
          </a:p>
          <a:p>
            <a:r>
              <a:rPr lang="en-US" dirty="0"/>
              <a:t>And the </a:t>
            </a:r>
            <a:r>
              <a:rPr lang="en-US" b="1" dirty="0"/>
              <a:t>Visual Network</a:t>
            </a:r>
            <a:r>
              <a:rPr lang="en-US" dirty="0"/>
              <a:t> handles processing of visual information, from edges and colors up to faces and objects.</a:t>
            </a:r>
          </a:p>
          <a:p>
            <a:endParaRPr lang="en-US" dirty="0"/>
          </a:p>
          <a:p>
            <a:r>
              <a:rPr lang="en-US" dirty="0"/>
              <a:t>Together, these networks give us a picture of the brain as a set of dynamic, interacting systems, not just isolated regions.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E858B-BF44-AD94-A510-0B51ABEFED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2280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B3CE01-31F6-4362-8424-2FCE921EAC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2002515-94A2-27BB-602C-6A7482BB8F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BE7C71-F248-710A-62C2-50A86F73CA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far, many of our diagrams have looked like neurons are little on/off switches — either firing or not firing. </a:t>
            </a:r>
          </a:p>
          <a:p>
            <a:r>
              <a:rPr lang="en-US" dirty="0"/>
              <a:t>But in real neuroscience, things are more graded.</a:t>
            </a:r>
          </a:p>
          <a:p>
            <a:endParaRPr lang="en-US" dirty="0"/>
          </a:p>
          <a:p>
            <a:r>
              <a:rPr lang="en-US" dirty="0"/>
              <a:t>Neurons communicate with </a:t>
            </a:r>
            <a:r>
              <a:rPr lang="en-US" b="1" dirty="0"/>
              <a:t>spikes</a:t>
            </a:r>
            <a:r>
              <a:rPr lang="en-US" dirty="0"/>
              <a:t>, but what really matters is the </a:t>
            </a:r>
            <a:r>
              <a:rPr lang="en-US" b="1" dirty="0"/>
              <a:t>rate of firing</a:t>
            </a:r>
            <a:r>
              <a:rPr lang="en-US" dirty="0"/>
              <a:t> over a window of time.</a:t>
            </a:r>
          </a:p>
          <a:p>
            <a:r>
              <a:rPr lang="en-US" dirty="0"/>
              <a:t> If a neuron fires more spikes per second, that’s interpreted as a stronger signal. If it fires fewer, that’s a weaker signal.</a:t>
            </a:r>
          </a:p>
          <a:p>
            <a:endParaRPr lang="en-US" dirty="0"/>
          </a:p>
          <a:p>
            <a:r>
              <a:rPr lang="en-US" dirty="0"/>
              <a:t>Think of it like the brightness of a lightbulb. </a:t>
            </a:r>
          </a:p>
          <a:p>
            <a:r>
              <a:rPr lang="en-US" dirty="0"/>
              <a:t>It’s not just whether the bulb is on or off, but how bright it is. Similarly, neurons carry information in their firing rates.</a:t>
            </a:r>
          </a:p>
          <a:p>
            <a:endParaRPr lang="en-US" dirty="0"/>
          </a:p>
          <a:p>
            <a:r>
              <a:rPr lang="en-US" dirty="0"/>
              <a:t>This is important because later, when we talk about neurons as logic gates, we’ll be simplifying — </a:t>
            </a:r>
          </a:p>
          <a:p>
            <a:r>
              <a:rPr lang="en-US" dirty="0"/>
              <a:t>talking as though they’re binary. </a:t>
            </a:r>
          </a:p>
          <a:p>
            <a:r>
              <a:rPr lang="en-US" dirty="0"/>
              <a:t>That abstraction is useful for understanding computation, but it’s not the whole story. </a:t>
            </a:r>
          </a:p>
          <a:p>
            <a:r>
              <a:rPr lang="en-US" dirty="0"/>
              <a:t>Firing rates remind us that real brains operate in a continuous, noisy, analog world.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222880-9122-AAB7-5227-EA04563533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6131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DC5B36-D5EC-BEAD-0CEF-36F903CF1D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327F86-F856-3E9C-A9DE-43629F60E1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C8D62A-0228-A61A-C31A-08BEE19A6E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spend so much time on circuits? Because they’re the bridge between single neurons and the whole brain.</a:t>
            </a:r>
          </a:p>
          <a:p>
            <a:endParaRPr lang="en-US" dirty="0"/>
          </a:p>
          <a:p>
            <a:r>
              <a:rPr lang="en-US" dirty="0"/>
              <a:t>A single neuron can process input and send an output, but real behavior requires groups of neurons working together. </a:t>
            </a:r>
          </a:p>
          <a:p>
            <a:r>
              <a:rPr lang="en-US" dirty="0"/>
              <a:t>Circuits allow us to: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Transform inputs into useful outputs.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Create reflexes that protect us.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Generate rhythms like breathing or walking.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Integrate multiple senses into one decision.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And eventually, support higher functions like memory, reasoning, and thought.</a:t>
            </a:r>
          </a:p>
          <a:p>
            <a:endParaRPr lang="en-US" dirty="0"/>
          </a:p>
          <a:p>
            <a:r>
              <a:rPr lang="en-US" dirty="0"/>
              <a:t>This is why Luo calls circuits the ‘words’ of the nervous system. </a:t>
            </a:r>
          </a:p>
          <a:p>
            <a:r>
              <a:rPr lang="en-US" dirty="0"/>
              <a:t>If neurons are the letters, circuits give us the building blocks of meaning. </a:t>
            </a:r>
          </a:p>
          <a:p>
            <a:r>
              <a:rPr lang="en-US" dirty="0"/>
              <a:t>They’re the units of computation the brain uses to get from sensation to action.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4E42FD-2979-864A-944E-B7CF4993B6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2478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00F760-C92C-3440-3868-972459050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B4819A-312B-4834-A09D-E797E18767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2E4D91-04BC-AB19-8AEA-DAD5E37D01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we asked: what are neural circuits, and why are they important? </a:t>
            </a:r>
          </a:p>
          <a:p>
            <a:r>
              <a:rPr lang="en-US" dirty="0"/>
              <a:t>We looked at simple reflex arcs in </a:t>
            </a:r>
            <a:r>
              <a:rPr lang="en-US" i="1" dirty="0"/>
              <a:t>C. elegans</a:t>
            </a:r>
            <a:r>
              <a:rPr lang="en-US" dirty="0"/>
              <a:t>, how multiple sensory signals are integrated, </a:t>
            </a:r>
          </a:p>
          <a:p>
            <a:r>
              <a:rPr lang="en-US" dirty="0"/>
              <a:t>and how circuits generate rhythms and fast escape responses. </a:t>
            </a:r>
          </a:p>
          <a:p>
            <a:r>
              <a:rPr lang="en-US" dirty="0"/>
              <a:t>We also saw motifs like excitation and inhibition, feedforward and feedback, convergence and divergence.</a:t>
            </a:r>
          </a:p>
          <a:p>
            <a:endParaRPr lang="en-US" dirty="0"/>
          </a:p>
          <a:p>
            <a:r>
              <a:rPr lang="en-US" dirty="0"/>
              <a:t>The big idea is that circuits are the </a:t>
            </a:r>
            <a:r>
              <a:rPr lang="en-US" b="1" dirty="0"/>
              <a:t>building blocks of brain computation</a:t>
            </a:r>
            <a:r>
              <a:rPr lang="en-US" dirty="0"/>
              <a:t> — the ‘words’ that make up the sentences of the brain.</a:t>
            </a:r>
          </a:p>
          <a:p>
            <a:endParaRPr lang="en-US" dirty="0"/>
          </a:p>
          <a:p>
            <a:r>
              <a:rPr lang="en-US" dirty="0"/>
              <a:t>But circuits aren’t fixed. They can </a:t>
            </a:r>
            <a:r>
              <a:rPr lang="en-US" b="1" dirty="0"/>
              <a:t>adapt and learn</a:t>
            </a:r>
            <a:r>
              <a:rPr lang="en-US" dirty="0"/>
              <a:t>. </a:t>
            </a:r>
          </a:p>
          <a:p>
            <a:r>
              <a:rPr lang="en-US" dirty="0"/>
              <a:t>Next time, we’ll look at how sensory systems adjust when stimulation continues, </a:t>
            </a:r>
          </a:p>
          <a:p>
            <a:r>
              <a:rPr lang="en-US" dirty="0"/>
              <a:t>how connections strengthen or weaken with use, and how this leads to learning — </a:t>
            </a:r>
          </a:p>
          <a:p>
            <a:r>
              <a:rPr lang="en-US" dirty="0"/>
              <a:t>from Hebb’s famous rule to classical conditioning. That’s where we’ll pick up.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D81EC-CDB9-7575-5D7A-AE413FEEF7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976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679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Last class, we looked at how neurons evolved and how they form the building blocks of brains. </a:t>
            </a:r>
          </a:p>
          <a:p>
            <a:r>
              <a:rPr lang="en-US" dirty="0"/>
              <a:t>Today we’re zooming in on the </a:t>
            </a:r>
            <a:r>
              <a:rPr lang="en-US" i="1" dirty="0"/>
              <a:t>next level</a:t>
            </a:r>
            <a:r>
              <a:rPr lang="en-US" dirty="0"/>
              <a:t>: how neurons connect to each other to form circuits. </a:t>
            </a:r>
          </a:p>
          <a:p>
            <a:r>
              <a:rPr lang="en-US" dirty="0"/>
              <a:t>Circuits are groups of neurons wired together in ways that let them do specific jobs — </a:t>
            </a:r>
          </a:p>
          <a:p>
            <a:r>
              <a:rPr lang="en-US" dirty="0"/>
              <a:t>like controlling a reflex, producing rhythmic movements like breathing or walking, </a:t>
            </a:r>
          </a:p>
          <a:p>
            <a:r>
              <a:rPr lang="en-US" dirty="0"/>
              <a:t>or ultimately supporting memory and thought.</a:t>
            </a:r>
          </a:p>
          <a:p>
            <a:endParaRPr lang="en-US" dirty="0"/>
          </a:p>
          <a:p>
            <a:r>
              <a:rPr lang="en-US" dirty="0"/>
              <a:t>This week, we’ll start with the basics — what neural circuits look like and how they function. </a:t>
            </a:r>
          </a:p>
          <a:p>
            <a:r>
              <a:rPr lang="en-US" dirty="0"/>
              <a:t>In our next lecture, we’ll connect those circuits to logic and computation, </a:t>
            </a:r>
          </a:p>
          <a:p>
            <a:r>
              <a:rPr lang="en-US" dirty="0"/>
              <a:t>and then we’ll end the week by seeing how circuits can change and learn from experience. </a:t>
            </a:r>
          </a:p>
          <a:p>
            <a:r>
              <a:rPr lang="en-US" dirty="0"/>
              <a:t>So today is about laying the foundation: understanding what a circuit is, </a:t>
            </a:r>
          </a:p>
          <a:p>
            <a:r>
              <a:rPr lang="en-US" dirty="0"/>
              <a:t>the basic wiring patterns, and why they matter for behavior.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693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3D36E9-6895-735C-B4DD-85C4C94B48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0617E8-01F6-5185-3E89-562C73CE74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D7290CE-9CDE-CCC3-4872-DA6D4737D9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neural circuit is simply a group of neurons connected in a particular way so that they can carry out a function.</a:t>
            </a:r>
          </a:p>
          <a:p>
            <a:endParaRPr lang="en-US" dirty="0"/>
          </a:p>
          <a:p>
            <a:r>
              <a:rPr lang="en-US" dirty="0"/>
              <a:t>It’s tempting to think of neurons as the ‘basic unit’ of the nervous system, but they almost never act in isolation. </a:t>
            </a:r>
          </a:p>
          <a:p>
            <a:r>
              <a:rPr lang="en-US" dirty="0"/>
              <a:t>Instead, it’s the </a:t>
            </a:r>
            <a:r>
              <a:rPr lang="en-US" i="1" dirty="0"/>
              <a:t>pattern</a:t>
            </a:r>
            <a:r>
              <a:rPr lang="en-US" dirty="0"/>
              <a:t> of their connections that creates function.</a:t>
            </a:r>
          </a:p>
          <a:p>
            <a:endParaRPr lang="en-US" dirty="0"/>
          </a:p>
          <a:p>
            <a:r>
              <a:rPr lang="en-US" dirty="0"/>
              <a:t>Here’s where Luo’s article gives us a useful analogy: </a:t>
            </a:r>
          </a:p>
          <a:p>
            <a:r>
              <a:rPr lang="en-US" dirty="0"/>
              <a:t>If neurons are like letters in an alphabet, then circuits are like words, </a:t>
            </a:r>
          </a:p>
          <a:p>
            <a:r>
              <a:rPr lang="en-US" dirty="0"/>
              <a:t>and larger architectures of circuits are like sentences. </a:t>
            </a:r>
          </a:p>
          <a:p>
            <a:r>
              <a:rPr lang="en-US" dirty="0"/>
              <a:t>Just as the same letters can form many different words, </a:t>
            </a:r>
          </a:p>
          <a:p>
            <a:r>
              <a:rPr lang="en-US" dirty="0"/>
              <a:t>the same neurons — wired differently — can form circuits that do very different jobs.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So the focus of this lecture is not just the individual neurons, </a:t>
            </a:r>
          </a:p>
          <a:p>
            <a:r>
              <a:rPr lang="en-US" dirty="0"/>
              <a:t>but the </a:t>
            </a:r>
            <a:r>
              <a:rPr lang="en-US" i="1" dirty="0"/>
              <a:t>rules and motifs</a:t>
            </a:r>
            <a:r>
              <a:rPr lang="en-US" dirty="0"/>
              <a:t> of how they get put together into circuits. </a:t>
            </a:r>
          </a:p>
          <a:p>
            <a:r>
              <a:rPr lang="en-US" dirty="0"/>
              <a:t>These motifs will come up again and again — in reflexes, rhythms, computation, and eventually in learning.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1D12F-8F9D-BF90-1FA1-A5081F0C90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9171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8C9B67-3085-C4CB-6758-BCF0C8F83A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4ADBBD-2DD9-D7D2-8019-41FCD2F097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5A5432-D2F7-743A-1291-54498BE478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Circuits are often tuned for survival — when danger strikes, you need to act fast.</a:t>
            </a:r>
          </a:p>
          <a:p>
            <a:endParaRPr lang="en-US" dirty="0"/>
          </a:p>
          <a:p>
            <a:r>
              <a:rPr lang="en-US" b="1" dirty="0"/>
              <a:t>Example 1: C. elegans</a:t>
            </a:r>
          </a:p>
          <a:p>
            <a:r>
              <a:rPr lang="en-US" dirty="0"/>
              <a:t>Let’s take a very simple animal — </a:t>
            </a:r>
            <a:r>
              <a:rPr lang="en-US" i="1" dirty="0"/>
              <a:t>C. elegans</a:t>
            </a:r>
            <a:r>
              <a:rPr lang="en-US" dirty="0"/>
              <a:t>, the tiny worm we talked about last time. </a:t>
            </a:r>
          </a:p>
          <a:p>
            <a:r>
              <a:rPr lang="en-US" dirty="0"/>
              <a:t>It has only 302 neurons, but even with so few, it has working circuits that control behavior.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When the worm senses a harsh touch or vibration, </a:t>
            </a:r>
          </a:p>
          <a:p>
            <a:r>
              <a:rPr lang="en-US" dirty="0"/>
              <a:t>special mechanosensory neurons activate interneurons that quickly drive motor neurons to reverse and move away. </a:t>
            </a:r>
          </a:p>
          <a:p>
            <a:r>
              <a:rPr lang="en-US" dirty="0"/>
              <a:t>This happens in a fraction of a second, without any higher-level processing.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 even in this tiny nervous system, we can already see the same pattern: input → processing → output. </a:t>
            </a:r>
          </a:p>
          <a:p>
            <a:endParaRPr lang="en-US" dirty="0"/>
          </a:p>
          <a:p>
            <a:r>
              <a:rPr lang="en-US" b="1" dirty="0"/>
              <a:t>Example 2: Humans</a:t>
            </a:r>
            <a:endParaRPr lang="en-US" dirty="0"/>
          </a:p>
          <a:p>
            <a:r>
              <a:rPr lang="en-US" dirty="0"/>
              <a:t>We have a similar kind of protective response: the </a:t>
            </a:r>
            <a:r>
              <a:rPr lang="en-US" b="1" dirty="0"/>
              <a:t>startle reflex</a:t>
            </a:r>
            <a:r>
              <a:rPr lang="en-US" dirty="0"/>
              <a:t>. </a:t>
            </a:r>
          </a:p>
          <a:p>
            <a:r>
              <a:rPr lang="en-US" dirty="0"/>
              <a:t>When we hear a sudden loud noise, brainstem circuits immediately trigger blinking, a head jerk, and sometimes a jump. </a:t>
            </a:r>
          </a:p>
          <a:p>
            <a:r>
              <a:rPr lang="en-US" dirty="0"/>
              <a:t>Again, the point is speed — getting the body to react before conscious thought can even kick in.</a:t>
            </a:r>
          </a:p>
          <a:p>
            <a:endParaRPr lang="en-US" dirty="0"/>
          </a:p>
          <a:p>
            <a:r>
              <a:rPr lang="en-US" dirty="0"/>
              <a:t>These examples show the same principle across species: escape circuits are designed to be fast, hardwired, and reliable. </a:t>
            </a:r>
          </a:p>
          <a:p>
            <a:r>
              <a:rPr lang="en-US" dirty="0"/>
              <a:t>They trade flexibility for speed — which in a dangerous moment can mean survival.</a:t>
            </a:r>
          </a:p>
          <a:p>
            <a:endParaRPr lang="en-US" dirty="0"/>
          </a:p>
          <a:p>
            <a:r>
              <a:rPr lang="en-US" dirty="0"/>
              <a:t>This is the basic ‘reflex arc.’ Just a handful of neurons, wired together the right way, can create adaptive behavior.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DD0719-422F-166F-CD16-B6B2B01581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2413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9031E9-FA0D-8F82-ABD8-4EDDD41F45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60C5DA-CB1A-7657-A435-50F881E453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B8C91A-82FE-C3D3-0D8A-E6C970618D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Reflex arcs are the simplest case.</a:t>
            </a:r>
          </a:p>
          <a:p>
            <a:r>
              <a:rPr lang="en-US" dirty="0"/>
              <a:t>But circuits quickly get more complex when an organism needs to combine information from different senses.</a:t>
            </a:r>
          </a:p>
          <a:p>
            <a:endParaRPr lang="en-US" dirty="0"/>
          </a:p>
          <a:p>
            <a:r>
              <a:rPr lang="en-US" dirty="0"/>
              <a:t>Take </a:t>
            </a:r>
            <a:r>
              <a:rPr lang="en-US" i="1" dirty="0"/>
              <a:t>C. elegans</a:t>
            </a:r>
            <a:r>
              <a:rPr lang="en-US" dirty="0"/>
              <a:t> again: it doesn’t just respond to touch. </a:t>
            </a:r>
          </a:p>
          <a:p>
            <a:r>
              <a:rPr lang="en-US" dirty="0"/>
              <a:t>It has neurons for taste, smell, temperature, and mechanical pressure. </a:t>
            </a:r>
          </a:p>
          <a:p>
            <a:r>
              <a:rPr lang="en-US" dirty="0"/>
              <a:t>The interneurons act like hubs, pulling together signals from multiple sensory neurons and deciding what the worm should do.</a:t>
            </a:r>
          </a:p>
          <a:p>
            <a:r>
              <a:rPr lang="en-US" dirty="0"/>
              <a:t>For example, the worm might integrate chemical cues with touch to decide whether to keep moving forward or turn away.</a:t>
            </a:r>
          </a:p>
          <a:p>
            <a:endParaRPr lang="en-US" dirty="0"/>
          </a:p>
          <a:p>
            <a:r>
              <a:rPr lang="en-US" dirty="0"/>
              <a:t>This principle — combining inputs through interneurons — is a fundamental building block of nervous systems. </a:t>
            </a:r>
          </a:p>
          <a:p>
            <a:r>
              <a:rPr lang="en-US" dirty="0"/>
              <a:t>It’s how you get coordinated behaviors, not just simple reflexes. </a:t>
            </a:r>
          </a:p>
          <a:p>
            <a:r>
              <a:rPr lang="en-US" dirty="0"/>
              <a:t>In humans, this is scaled up enormously: </a:t>
            </a:r>
          </a:p>
          <a:p>
            <a:r>
              <a:rPr lang="en-US" dirty="0"/>
              <a:t>think of how your brain integrates sight, sound, and balance to let you walk across a crowded room without falling over.</a:t>
            </a:r>
          </a:p>
          <a:p>
            <a:endParaRPr lang="en-US" dirty="0"/>
          </a:p>
          <a:p>
            <a:r>
              <a:rPr lang="en-US" dirty="0"/>
              <a:t>So the next step beyond simple reflexes is </a:t>
            </a:r>
            <a:r>
              <a:rPr lang="en-US" b="1" dirty="0"/>
              <a:t>integration</a:t>
            </a:r>
            <a:r>
              <a:rPr lang="en-US" dirty="0"/>
              <a:t>: </a:t>
            </a:r>
          </a:p>
          <a:p>
            <a:r>
              <a:rPr lang="en-US" dirty="0"/>
              <a:t>circuits that don’t just pass signals forward, but combine them to generate more flexible responses.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46FA9B-AA49-5399-ACFD-A417BDE051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1537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14FC3A-BA13-BFD6-CEFB-32B778B92D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4B485E-3980-8FDC-2FAD-8132B33562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B32242-460C-FB3E-E43F-4C04573198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all connections in a circuit do the same thing. </a:t>
            </a:r>
          </a:p>
          <a:p>
            <a:r>
              <a:rPr lang="en-US" dirty="0"/>
              <a:t>Some are </a:t>
            </a:r>
            <a:r>
              <a:rPr lang="en-US" b="1" dirty="0"/>
              <a:t>excitatory</a:t>
            </a:r>
            <a:r>
              <a:rPr lang="en-US" dirty="0"/>
              <a:t>: when one neuron fires, it increases the likelihood that the next one fires. </a:t>
            </a:r>
          </a:p>
          <a:p>
            <a:r>
              <a:rPr lang="en-US" dirty="0"/>
              <a:t>Others are </a:t>
            </a:r>
            <a:r>
              <a:rPr lang="en-US" b="1" dirty="0"/>
              <a:t>inhibitory</a:t>
            </a:r>
            <a:r>
              <a:rPr lang="en-US" dirty="0"/>
              <a:t>: they decrease that likelihood, damping down activity.</a:t>
            </a:r>
          </a:p>
          <a:p>
            <a:endParaRPr lang="en-US" dirty="0"/>
          </a:p>
          <a:p>
            <a:r>
              <a:rPr lang="en-US" dirty="0"/>
              <a:t>This balance of excitation and inhibition is crucial. </a:t>
            </a:r>
          </a:p>
          <a:p>
            <a:r>
              <a:rPr lang="en-US" dirty="0"/>
              <a:t>If you had only excitation, circuits would spiral out of control and fire endlessly. </a:t>
            </a:r>
          </a:p>
          <a:p>
            <a:r>
              <a:rPr lang="en-US" dirty="0"/>
              <a:t>If you had only inhibition, nothing would happen. </a:t>
            </a:r>
          </a:p>
          <a:p>
            <a:r>
              <a:rPr lang="en-US" dirty="0"/>
              <a:t>Circuits work because they combine both.</a:t>
            </a:r>
          </a:p>
          <a:p>
            <a:endParaRPr lang="en-US" dirty="0"/>
          </a:p>
          <a:p>
            <a:r>
              <a:rPr lang="en-US" dirty="0"/>
              <a:t>This is also one of Luo’s core ‘motifs’ that you read about — feedforward and feedback inhibition are everywhere. </a:t>
            </a:r>
          </a:p>
          <a:p>
            <a:r>
              <a:rPr lang="en-US" dirty="0"/>
              <a:t>They shape how long signals last, how strong they are, and they prevent circuits from going haywire.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Even in </a:t>
            </a:r>
            <a:r>
              <a:rPr lang="en-US" i="1" dirty="0"/>
              <a:t>C. elegans</a:t>
            </a:r>
            <a:r>
              <a:rPr lang="en-US" dirty="0"/>
              <a:t>, some neurons use glutamate to excite, and others use GABA to inhibit. </a:t>
            </a:r>
          </a:p>
          <a:p>
            <a:r>
              <a:rPr lang="en-US" dirty="0"/>
              <a:t>The balance of these inputs lets the worm’s motor neurons finely tune behaviors like forward vs. backward motion.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3815FB-7E8B-C03A-882A-E66E27F5F8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2850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178ED0-CF23-AEEE-F9E4-7C4062DC3D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E6E0E8-AB6F-1050-C402-FCA8BA2364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FAD879-AD5B-37DE-9C90-2868A4B2F0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all connections in a circuit do the same thing. </a:t>
            </a:r>
          </a:p>
          <a:p>
            <a:r>
              <a:rPr lang="en-US" dirty="0"/>
              <a:t>Some are </a:t>
            </a:r>
            <a:r>
              <a:rPr lang="en-US" b="1" dirty="0"/>
              <a:t>excitatory</a:t>
            </a:r>
            <a:r>
              <a:rPr lang="en-US" dirty="0"/>
              <a:t>: when one neuron fires, it increases the likelihood that the next one fires. </a:t>
            </a:r>
          </a:p>
          <a:p>
            <a:r>
              <a:rPr lang="en-US" dirty="0"/>
              <a:t>Others are </a:t>
            </a:r>
            <a:r>
              <a:rPr lang="en-US" b="1" dirty="0"/>
              <a:t>inhibitory</a:t>
            </a:r>
            <a:r>
              <a:rPr lang="en-US" dirty="0"/>
              <a:t>: they decrease that likelihood, damping down activity.</a:t>
            </a:r>
          </a:p>
          <a:p>
            <a:endParaRPr lang="en-US" dirty="0"/>
          </a:p>
          <a:p>
            <a:r>
              <a:rPr lang="en-US" dirty="0"/>
              <a:t>This balance of excitation and inhibition is crucial. </a:t>
            </a:r>
          </a:p>
          <a:p>
            <a:r>
              <a:rPr lang="en-US" dirty="0"/>
              <a:t>If you had only excitation, circuits would spiral out of control and fire endlessly. </a:t>
            </a:r>
          </a:p>
          <a:p>
            <a:r>
              <a:rPr lang="en-US" dirty="0"/>
              <a:t>If you had only inhibition, nothing would happen. </a:t>
            </a:r>
          </a:p>
          <a:p>
            <a:r>
              <a:rPr lang="en-US" dirty="0"/>
              <a:t>Circuits work because they combine both.</a:t>
            </a:r>
          </a:p>
          <a:p>
            <a:endParaRPr lang="en-US" dirty="0"/>
          </a:p>
          <a:p>
            <a:r>
              <a:rPr lang="en-US" dirty="0"/>
              <a:t>This is also one of Luo’s core ‘motifs’ that you read about — feedforward and feedback inhibition are everywhere. </a:t>
            </a:r>
          </a:p>
          <a:p>
            <a:r>
              <a:rPr lang="en-US" dirty="0"/>
              <a:t>They shape how long signals last, how strong they are, and they prevent circuits from going haywire.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Even in </a:t>
            </a:r>
            <a:r>
              <a:rPr lang="en-US" i="1" dirty="0"/>
              <a:t>C. elegans</a:t>
            </a:r>
            <a:r>
              <a:rPr lang="en-US" dirty="0"/>
              <a:t>, some neurons use glutamate to excite, and others use GABA to inhibit. </a:t>
            </a:r>
          </a:p>
          <a:p>
            <a:r>
              <a:rPr lang="en-US" dirty="0"/>
              <a:t>The balance of these inputs lets the worm’s motor neurons finely tune behaviors like forward vs. backward motion.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5D66D9-E8A9-6C46-40F3-65258E5617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991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36ED5-CC2B-BF88-002B-FB2E3D8EEE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CE11CE-D634-E796-47A0-ED67C18685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491C16-F203-E118-DAE2-D2911FEA55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Feedforward circuits are the simplest: information passes forward through each layer.</a:t>
            </a:r>
          </a:p>
          <a:p>
            <a:endParaRPr lang="en-US" dirty="0"/>
          </a:p>
          <a:p>
            <a:r>
              <a:rPr lang="en-US" dirty="0"/>
              <a:t>Take </a:t>
            </a:r>
            <a:r>
              <a:rPr lang="en-US" i="1" dirty="0"/>
              <a:t>C. elegans</a:t>
            </a:r>
            <a:r>
              <a:rPr lang="en-US" dirty="0"/>
              <a:t> again. </a:t>
            </a:r>
          </a:p>
          <a:p>
            <a:r>
              <a:rPr lang="en-US" dirty="0"/>
              <a:t>When the worm’s head is touched, mechanosensory neurons activate interneurons, which activate motor neurons. </a:t>
            </a:r>
          </a:p>
          <a:p>
            <a:r>
              <a:rPr lang="en-US" dirty="0"/>
              <a:t>The signal moves in one direction: input → processing → output.</a:t>
            </a:r>
          </a:p>
          <a:p>
            <a:endParaRPr lang="en-US" dirty="0"/>
          </a:p>
          <a:p>
            <a:r>
              <a:rPr lang="en-US" dirty="0"/>
              <a:t>This kind of feedforward flow ensures that signals move quickly and efficiently. </a:t>
            </a:r>
          </a:p>
          <a:p>
            <a:r>
              <a:rPr lang="en-US" dirty="0"/>
              <a:t>But it also regulates </a:t>
            </a:r>
            <a:r>
              <a:rPr lang="en-US" b="1" dirty="0"/>
              <a:t>timing and strength</a:t>
            </a:r>
            <a:r>
              <a:rPr lang="en-US" dirty="0"/>
              <a:t>. </a:t>
            </a:r>
          </a:p>
          <a:p>
            <a:r>
              <a:rPr lang="en-US" dirty="0"/>
              <a:t>Converging feedforward input can strengthen a signal, while diverging feedforward output can spread it to multiple motor neurons.</a:t>
            </a:r>
          </a:p>
          <a:p>
            <a:endParaRPr lang="en-US" dirty="0"/>
          </a:p>
          <a:p>
            <a:r>
              <a:rPr lang="en-US" dirty="0"/>
              <a:t>Luo describes this as one of the most common circuit motifs — </a:t>
            </a:r>
          </a:p>
          <a:p>
            <a:r>
              <a:rPr lang="en-US" dirty="0"/>
              <a:t>feedforward excitation and inhibition work together to sharpen responses and make sure they don’t last too long.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1B0A0B-0E07-A792-38FA-6A22528CFB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20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34809-F69F-0D48-97F8-9CF76A5308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340" y="1122363"/>
            <a:ext cx="5785769" cy="238760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Title Here:</a:t>
            </a:r>
            <a:b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</a:br>
            <a: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Tell Your</a:t>
            </a:r>
            <a:b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</a:br>
            <a: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Illinois Story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FA99F5-1DAB-644E-87BD-7B2BE337DBB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1340" y="3602038"/>
            <a:ext cx="5785769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Name: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E86B4-4E28-5743-B958-4D04BD329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06C45-97B4-7545-8562-07255BCE2FE0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A9BA8F-BF67-344F-9BFA-A8262A79BC8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37075" y="5718264"/>
            <a:ext cx="3117850" cy="80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320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B210D-E74D-9F46-BBEB-61CE8DBFB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7874" y="6095093"/>
            <a:ext cx="2743200" cy="365125"/>
          </a:xfrm>
        </p:spPr>
        <p:txBody>
          <a:bodyPr/>
          <a:lstStyle/>
          <a:p>
            <a:fld id="{47306C45-97B4-7545-8562-07255BCE2F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26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C4261-61FB-7142-9417-2F78D37976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23" y="365125"/>
            <a:ext cx="9614263" cy="1325563"/>
          </a:xfrm>
        </p:spPr>
        <p:txBody>
          <a:bodyPr/>
          <a:lstStyle>
            <a:lvl1pPr algn="ctr">
              <a:defRPr b="1" i="0">
                <a:solidFill>
                  <a:srgbClr val="E84A27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Hello.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12F32-5110-BE43-86BA-CB778EC42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823" y="1690688"/>
            <a:ext cx="9614263" cy="3625895"/>
          </a:xfrm>
        </p:spPr>
        <p:txBody>
          <a:bodyPr/>
          <a:lstStyle>
            <a:lvl1pPr>
              <a:defRPr>
                <a:solidFill>
                  <a:srgbClr val="13294B"/>
                </a:solidFill>
              </a:defRPr>
            </a:lvl1pPr>
            <a:lvl2pPr>
              <a:defRPr>
                <a:solidFill>
                  <a:srgbClr val="13294B"/>
                </a:solidFill>
              </a:defRPr>
            </a:lvl2pPr>
            <a:lvl3pPr>
              <a:defRPr>
                <a:solidFill>
                  <a:srgbClr val="13294B"/>
                </a:solidFill>
              </a:defRPr>
            </a:lvl3pPr>
            <a:lvl4pPr>
              <a:defRPr>
                <a:solidFill>
                  <a:srgbClr val="13294B"/>
                </a:solidFill>
              </a:defRPr>
            </a:lvl4pPr>
            <a:lvl5pPr>
              <a:defRPr>
                <a:solidFill>
                  <a:srgbClr val="13294B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963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26ADA6-32C7-6D47-94AB-D149FA9C1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7FDBC8-5F1C-654A-9325-61F4244133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1FB5C-A5C2-4C44-A9DF-4F6A196EC0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306C45-97B4-7545-8562-07255BCE2F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080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rgbClr val="E84A27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13294B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13294B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13294B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3294B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3294B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55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83CDB9E-798C-A842-B031-6BFA04385C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99571" y="773546"/>
            <a:ext cx="5935859" cy="272025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10000" dirty="0">
                <a:latin typeface="Calibri"/>
                <a:cs typeface="Calibri"/>
              </a:rPr>
              <a:t>BCOG 100</a:t>
            </a:r>
            <a:endParaRPr lang="en-US" sz="10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2F9A5BC-DE40-064D-98AE-B1AA2F274302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017406" y="3472201"/>
            <a:ext cx="8283862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dirty="0">
                <a:latin typeface="Calibri"/>
                <a:cs typeface="Calibri"/>
              </a:rPr>
              <a:t>Neural Circuits</a:t>
            </a:r>
          </a:p>
          <a:p>
            <a:pPr marL="0" indent="0" algn="ctr">
              <a:buNone/>
            </a:pPr>
            <a:r>
              <a:rPr lang="en-US" dirty="0">
                <a:latin typeface="Calibri"/>
                <a:cs typeface="Calibri"/>
              </a:rPr>
              <a:t>Lecture 1: Neural Circuits in Brains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87BCB3F-D51B-11CA-8A5C-B653C02DD655}"/>
              </a:ext>
            </a:extLst>
          </p:cNvPr>
          <p:cNvSpPr/>
          <p:nvPr/>
        </p:nvSpPr>
        <p:spPr>
          <a:xfrm>
            <a:off x="443346" y="1263072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96C562F-8F13-2516-D9AF-45E75A96A3C5}"/>
              </a:ext>
            </a:extLst>
          </p:cNvPr>
          <p:cNvSpPr/>
          <p:nvPr/>
        </p:nvSpPr>
        <p:spPr>
          <a:xfrm>
            <a:off x="1505528" y="3248890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2052EBC-2E12-F996-BB1F-41F23E64F1BE}"/>
              </a:ext>
            </a:extLst>
          </p:cNvPr>
          <p:cNvSpPr/>
          <p:nvPr/>
        </p:nvSpPr>
        <p:spPr>
          <a:xfrm>
            <a:off x="443345" y="3318162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A4D7291-4D5A-9593-1D85-950EBFC1FF07}"/>
              </a:ext>
            </a:extLst>
          </p:cNvPr>
          <p:cNvSpPr/>
          <p:nvPr/>
        </p:nvSpPr>
        <p:spPr>
          <a:xfrm>
            <a:off x="443346" y="5246253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2E91675-03DF-90EE-942D-06C70F754DEE}"/>
              </a:ext>
            </a:extLst>
          </p:cNvPr>
          <p:cNvCxnSpPr/>
          <p:nvPr/>
        </p:nvCxnSpPr>
        <p:spPr>
          <a:xfrm>
            <a:off x="867642" y="2172278"/>
            <a:ext cx="1052944" cy="111067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2D74029-D6FE-2938-F6DF-602FCD9AA658}"/>
              </a:ext>
            </a:extLst>
          </p:cNvPr>
          <p:cNvCxnSpPr>
            <a:cxnSpLocks/>
          </p:cNvCxnSpPr>
          <p:nvPr/>
        </p:nvCxnSpPr>
        <p:spPr>
          <a:xfrm>
            <a:off x="879187" y="2172278"/>
            <a:ext cx="25400" cy="117994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7831A33E-2612-45D1-F1F0-57371C01F8AB}"/>
              </a:ext>
            </a:extLst>
          </p:cNvPr>
          <p:cNvSpPr/>
          <p:nvPr/>
        </p:nvSpPr>
        <p:spPr>
          <a:xfrm>
            <a:off x="1505528" y="5246253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565D7F4-2920-5911-7086-757F822A07E3}"/>
              </a:ext>
            </a:extLst>
          </p:cNvPr>
          <p:cNvSpPr/>
          <p:nvPr/>
        </p:nvSpPr>
        <p:spPr>
          <a:xfrm>
            <a:off x="2694709" y="5246252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FE6F4CE-E239-70EB-26D3-C8CB8E270185}"/>
              </a:ext>
            </a:extLst>
          </p:cNvPr>
          <p:cNvCxnSpPr>
            <a:cxnSpLocks/>
          </p:cNvCxnSpPr>
          <p:nvPr/>
        </p:nvCxnSpPr>
        <p:spPr>
          <a:xfrm>
            <a:off x="1941369" y="4169641"/>
            <a:ext cx="1168399" cy="108758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0727C65-F6C0-78C9-A469-40AAD8018B82}"/>
              </a:ext>
            </a:extLst>
          </p:cNvPr>
          <p:cNvCxnSpPr>
            <a:cxnSpLocks/>
          </p:cNvCxnSpPr>
          <p:nvPr/>
        </p:nvCxnSpPr>
        <p:spPr>
          <a:xfrm flipH="1">
            <a:off x="1955223" y="4158096"/>
            <a:ext cx="9238" cy="108758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A7C2072-1E04-8B83-DAA8-B48C97536A6F}"/>
              </a:ext>
            </a:extLst>
          </p:cNvPr>
          <p:cNvCxnSpPr>
            <a:cxnSpLocks/>
          </p:cNvCxnSpPr>
          <p:nvPr/>
        </p:nvCxnSpPr>
        <p:spPr>
          <a:xfrm>
            <a:off x="890732" y="4227368"/>
            <a:ext cx="13855" cy="101831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2583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BF8D6B-633C-4D2A-CB07-21FA5CA8D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A5CAE958-F730-8EF7-8D75-1DCBE182CFF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Types of Neural Circuits</a:t>
            </a:r>
            <a:endParaRPr lang="en-US" dirty="0"/>
          </a:p>
        </p:txBody>
      </p:sp>
      <p:pic>
        <p:nvPicPr>
          <p:cNvPr id="1026" name="Picture 2" descr="Inhibitory connectivity defines the realm of excitatory plasticity | Nature  Neuroscience">
            <a:extLst>
              <a:ext uri="{FF2B5EF4-FFF2-40B4-BE49-F238E27FC236}">
                <a16:creationId xmlns:a16="http://schemas.microsoft.com/office/drawing/2014/main" id="{BC1478AA-A85D-821C-F5AD-537D913110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587" y="735163"/>
            <a:ext cx="5599381" cy="5157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521EBD6-702F-D908-33D8-8648A0B5C9C2}"/>
              </a:ext>
            </a:extLst>
          </p:cNvPr>
          <p:cNvSpPr txBox="1"/>
          <p:nvPr/>
        </p:nvSpPr>
        <p:spPr>
          <a:xfrm>
            <a:off x="7337261" y="1413063"/>
            <a:ext cx="436367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Feedback Circuits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Feedback circuits regulate timing, strength, stability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Output loops back to earlier stage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Example: inhibition can gradually shut a circuit off</a:t>
            </a:r>
          </a:p>
        </p:txBody>
      </p:sp>
    </p:spTree>
    <p:extLst>
      <p:ext uri="{BB962C8B-B14F-4D97-AF65-F5344CB8AC3E}">
        <p14:creationId xmlns:p14="http://schemas.microsoft.com/office/powerpoint/2010/main" val="3603091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1EB64E-0DDD-27C7-AA9B-A7B2962AA2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430F936D-272C-D718-AA1B-B0FED1B3E9F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Types of Neural Circuits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89409D-828A-CA1E-0C49-276258BE847F}"/>
              </a:ext>
            </a:extLst>
          </p:cNvPr>
          <p:cNvSpPr txBox="1"/>
          <p:nvPr/>
        </p:nvSpPr>
        <p:spPr>
          <a:xfrm>
            <a:off x="476798" y="3773313"/>
            <a:ext cx="11238403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Feedback Circuits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/>
              <a:t>Feedforward inhibition:</a:t>
            </a:r>
            <a:r>
              <a:rPr lang="en-US" sz="2600" dirty="0"/>
              <a:t> input excites inhibitor → sharpens response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/>
              <a:t>Feedback inhibition:</a:t>
            </a:r>
            <a:r>
              <a:rPr lang="en-US" sz="2600" dirty="0"/>
              <a:t> output activates inhibitor → prevents runaway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/>
              <a:t>Lateral inhibition:</a:t>
            </a:r>
            <a:r>
              <a:rPr lang="en-US" sz="2600" dirty="0"/>
              <a:t> neighbors inhibit each other → contrast, sharpening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/>
              <a:t>Mutual inhibition:</a:t>
            </a:r>
            <a:r>
              <a:rPr lang="en-US" sz="2600" dirty="0"/>
              <a:t> two units inhibit each other → winner-takes-all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A9C91B-DC9C-F19A-9531-301E1A380DB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2376" r="24683"/>
          <a:stretch>
            <a:fillRect/>
          </a:stretch>
        </p:blipFill>
        <p:spPr>
          <a:xfrm>
            <a:off x="1327581" y="642029"/>
            <a:ext cx="9536835" cy="3224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594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DC4B11-82FC-39E1-455B-1637B41775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0CBE95D6-7705-4A52-C8A2-1F14091C9EB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Types of Neural Circuits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B8A5BB-7A1A-7189-CA8C-811354D02EEA}"/>
              </a:ext>
            </a:extLst>
          </p:cNvPr>
          <p:cNvSpPr txBox="1"/>
          <p:nvPr/>
        </p:nvSpPr>
        <p:spPr>
          <a:xfrm>
            <a:off x="5012266" y="1456680"/>
            <a:ext cx="7179733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Divergence and Convergence of Signals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Convergence:</a:t>
            </a:r>
            <a:r>
              <a:rPr lang="en-US" sz="2800" dirty="0"/>
              <a:t> many inputs → one target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Divergence:</a:t>
            </a:r>
            <a:r>
              <a:rPr lang="en-US" sz="2800" dirty="0"/>
              <a:t> one input → many targets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Enables integration &amp; flexible output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809199-0D2D-3412-2F17-83095BA1C2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211" y="911233"/>
            <a:ext cx="4154600" cy="48457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FD24FC8-C60E-A189-50AA-07E09AC69ACE}"/>
              </a:ext>
            </a:extLst>
          </p:cNvPr>
          <p:cNvSpPr txBox="1"/>
          <p:nvPr/>
        </p:nvSpPr>
        <p:spPr>
          <a:xfrm>
            <a:off x="3052482" y="4222376"/>
            <a:ext cx="1399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Convergence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943391-7227-EEA4-04F1-FE76C5FD3F46}"/>
              </a:ext>
            </a:extLst>
          </p:cNvPr>
          <p:cNvSpPr txBox="1"/>
          <p:nvPr/>
        </p:nvSpPr>
        <p:spPr>
          <a:xfrm>
            <a:off x="422539" y="4222376"/>
            <a:ext cx="12321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Divergence</a:t>
            </a:r>
          </a:p>
        </p:txBody>
      </p:sp>
    </p:spTree>
    <p:extLst>
      <p:ext uri="{BB962C8B-B14F-4D97-AF65-F5344CB8AC3E}">
        <p14:creationId xmlns:p14="http://schemas.microsoft.com/office/powerpoint/2010/main" val="1386948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16327C-3521-8D75-99F0-86ACF660CE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omprehensive analysis of the C. elegans connectome reveals novel circuits  and functions of previously unstudied neurons | PLOS Biology">
            <a:extLst>
              <a:ext uri="{FF2B5EF4-FFF2-40B4-BE49-F238E27FC236}">
                <a16:creationId xmlns:a16="http://schemas.microsoft.com/office/drawing/2014/main" id="{CFAF19C5-0B76-8E49-41D2-742F703A7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75" y="309282"/>
            <a:ext cx="7888349" cy="5698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6">
            <a:extLst>
              <a:ext uri="{FF2B5EF4-FFF2-40B4-BE49-F238E27FC236}">
                <a16:creationId xmlns:a16="http://schemas.microsoft.com/office/drawing/2014/main" id="{F960AD30-DC72-0C0A-5ED5-F31F0B99D21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Mapping Neural Circuits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E433A3-F008-EE32-7829-EA788C07D1F4}"/>
              </a:ext>
            </a:extLst>
          </p:cNvPr>
          <p:cNvSpPr txBox="1"/>
          <p:nvPr/>
        </p:nvSpPr>
        <p:spPr>
          <a:xfrm>
            <a:off x="7947212" y="1456680"/>
            <a:ext cx="4244787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100" b="1" dirty="0" err="1"/>
              <a:t>Connectomics</a:t>
            </a:r>
            <a:r>
              <a:rPr lang="en-US" sz="3100" b="1" dirty="0"/>
              <a:t> Overview</a:t>
            </a:r>
            <a:endParaRPr lang="en-US" sz="31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/>
              <a:t>Goal</a:t>
            </a:r>
            <a:r>
              <a:rPr lang="en-US" sz="2400" dirty="0"/>
              <a:t>: map who connects to who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/>
              <a:t>Tools</a:t>
            </a:r>
            <a:r>
              <a:rPr lang="en-US" sz="2400" dirty="0"/>
              <a:t>: electron microscopy, tracing, imaging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/>
              <a:t>Example</a:t>
            </a:r>
            <a:r>
              <a:rPr lang="en-US" sz="2400" dirty="0"/>
              <a:t>: </a:t>
            </a:r>
            <a:r>
              <a:rPr lang="en-US" sz="2400" i="1" dirty="0"/>
              <a:t>C. elegans</a:t>
            </a:r>
            <a:r>
              <a:rPr lang="en-US" sz="2400" dirty="0"/>
              <a:t> connectome (302 neurons)</a:t>
            </a:r>
          </a:p>
        </p:txBody>
      </p:sp>
    </p:spTree>
    <p:extLst>
      <p:ext uri="{BB962C8B-B14F-4D97-AF65-F5344CB8AC3E}">
        <p14:creationId xmlns:p14="http://schemas.microsoft.com/office/powerpoint/2010/main" val="35942890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209E7B-7DC4-B9A0-6621-FD7FFA45AD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A003A943-E126-49EB-C787-0AC29D5F271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Mapping Neural Circuits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049677C-C06A-38E8-DB6C-373828A69314}"/>
              </a:ext>
            </a:extLst>
          </p:cNvPr>
          <p:cNvSpPr txBox="1"/>
          <p:nvPr/>
        </p:nvSpPr>
        <p:spPr>
          <a:xfrm>
            <a:off x="6096000" y="1456680"/>
            <a:ext cx="6095999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Human </a:t>
            </a:r>
            <a:r>
              <a:rPr lang="en-US" sz="3200" b="1" dirty="0" err="1"/>
              <a:t>Connectomics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Human brain: ~86 billion neurons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fMRI &amp; diffusion imaging map large-scale networks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Examples: default mode network, language network, </a:t>
            </a:r>
          </a:p>
        </p:txBody>
      </p:sp>
      <p:pic>
        <p:nvPicPr>
          <p:cNvPr id="5122" name="Picture 2" descr="Sinergia Consortium Brain Connectomics">
            <a:extLst>
              <a:ext uri="{FF2B5EF4-FFF2-40B4-BE49-F238E27FC236}">
                <a16:creationId xmlns:a16="http://schemas.microsoft.com/office/drawing/2014/main" id="{01677041-EDDE-6A61-2CD0-2666D41C7A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935" y="735162"/>
            <a:ext cx="5854065" cy="48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77605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716F58-29FD-E151-9E33-DEE5DFEFCE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69D12A69-D067-B6F2-1214-48FBB73623A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Mapping Neural Circuits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BF57CA-1F09-8BD6-BFD4-CCF1552FBAEF}"/>
              </a:ext>
            </a:extLst>
          </p:cNvPr>
          <p:cNvSpPr txBox="1"/>
          <p:nvPr/>
        </p:nvSpPr>
        <p:spPr>
          <a:xfrm>
            <a:off x="6096000" y="1456680"/>
            <a:ext cx="609599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Example Human Brain Networks: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Default Mode Network (DMN)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Dorsal Attention Network (DAN)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Ventral Attention Network (VAN)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Salience Network (SN)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Central Executive Network (CEN)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Limbic Network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Somatomotor</a:t>
            </a:r>
            <a:r>
              <a:rPr lang="en-US" sz="2800" dirty="0"/>
              <a:t> Network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Visual Network</a:t>
            </a:r>
          </a:p>
        </p:txBody>
      </p:sp>
      <p:pic>
        <p:nvPicPr>
          <p:cNvPr id="5122" name="Picture 2" descr="Sinergia Consortium Brain Connectomics">
            <a:extLst>
              <a:ext uri="{FF2B5EF4-FFF2-40B4-BE49-F238E27FC236}">
                <a16:creationId xmlns:a16="http://schemas.microsoft.com/office/drawing/2014/main" id="{4E33EF7E-BFFB-0FAA-7E3D-84C8F740A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935" y="735162"/>
            <a:ext cx="5854065" cy="48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3007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D675A5-8F19-CA77-A8EA-594B27E2C2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D261125A-C42B-23B7-95ED-2202CBD3CF1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Mapping Neural Circuits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B9F694-E327-DB16-1337-F3691D6B15BA}"/>
              </a:ext>
            </a:extLst>
          </p:cNvPr>
          <p:cNvSpPr txBox="1"/>
          <p:nvPr/>
        </p:nvSpPr>
        <p:spPr>
          <a:xfrm>
            <a:off x="8758517" y="1290917"/>
            <a:ext cx="326315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Neurons as Rate-Based Systems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Real neurons signal by firing rates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Spikes → average rate over time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Not just “on” or “off”</a:t>
            </a:r>
          </a:p>
        </p:txBody>
      </p:sp>
      <p:pic>
        <p:nvPicPr>
          <p:cNvPr id="6146" name="Picture 2" descr="Perception Lecture Notes: The Brain">
            <a:extLst>
              <a:ext uri="{FF2B5EF4-FFF2-40B4-BE49-F238E27FC236}">
                <a16:creationId xmlns:a16="http://schemas.microsoft.com/office/drawing/2014/main" id="{90E647A0-9F30-7E53-26A3-4CACD02E1B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8" t="21240" b="10392"/>
          <a:stretch>
            <a:fillRect/>
          </a:stretch>
        </p:blipFill>
        <p:spPr bwMode="auto">
          <a:xfrm>
            <a:off x="174811" y="878457"/>
            <a:ext cx="8583706" cy="4688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55539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07DD0B-22EB-DC2F-17C4-E2E207AA8A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CB287C5E-D26A-313A-FB56-59F19B1285F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Why Circuits Matter: From Neurons to Computation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A83462-4577-D74C-5737-AF9F2985B503}"/>
              </a:ext>
            </a:extLst>
          </p:cNvPr>
          <p:cNvSpPr txBox="1"/>
          <p:nvPr/>
        </p:nvSpPr>
        <p:spPr>
          <a:xfrm>
            <a:off x="4797113" y="4151271"/>
            <a:ext cx="7179733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Why Circuits Matter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Circuits transform inputs into outputs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Enable reflexes, rhythms, learning, thought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Foundation for brain computation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EF96E0-3A10-6967-26A3-B34FE7D68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549" y="735162"/>
            <a:ext cx="7017028" cy="3291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604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3115AE-6E1D-E5F9-6BE5-111C74B6E8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0FA0C9CD-809C-4EE3-4379-F3362E181A7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sz="4200" dirty="0">
                <a:latin typeface="Calibri" panose="020F0502020204030204" pitchFamily="34" charset="0"/>
                <a:cs typeface="Calibri" panose="020F0502020204030204" pitchFamily="34" charset="0"/>
              </a:rPr>
              <a:t>Why Circuits Matter: From Neurons to Computation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9C31BA-95CD-6851-4963-CF7D9A884736}"/>
              </a:ext>
            </a:extLst>
          </p:cNvPr>
          <p:cNvSpPr txBox="1"/>
          <p:nvPr/>
        </p:nvSpPr>
        <p:spPr>
          <a:xfrm>
            <a:off x="349624" y="999480"/>
            <a:ext cx="9793443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Wrap-Up &amp; What’s Next</a:t>
            </a:r>
          </a:p>
          <a:p>
            <a:endParaRPr lang="en-US" sz="2800" b="1" dirty="0"/>
          </a:p>
          <a:p>
            <a:r>
              <a:rPr lang="en-US" sz="2800" b="1" dirty="0"/>
              <a:t>Today</a:t>
            </a:r>
            <a:r>
              <a:rPr lang="en-US" sz="2800" dirty="0"/>
              <a:t>: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what neural circuits are &amp; why they matter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Key motifs: excitation, inhibition, feedback, convergence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Circuits = “words” of the brain</a:t>
            </a:r>
          </a:p>
          <a:p>
            <a:endParaRPr lang="en-US" sz="2800" b="1" dirty="0"/>
          </a:p>
          <a:p>
            <a:r>
              <a:rPr lang="en-US" sz="2800" b="1" dirty="0"/>
              <a:t>Next</a:t>
            </a:r>
            <a:r>
              <a:rPr lang="en-US" sz="2800" dirty="0"/>
              <a:t>: how circuits adapt and learn from experience</a:t>
            </a:r>
          </a:p>
        </p:txBody>
      </p:sp>
    </p:spTree>
    <p:extLst>
      <p:ext uri="{BB962C8B-B14F-4D97-AF65-F5344CB8AC3E}">
        <p14:creationId xmlns:p14="http://schemas.microsoft.com/office/powerpoint/2010/main" val="3252961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CB9E45-42E1-51E0-9F59-9C62EC4158C4}"/>
              </a:ext>
            </a:extLst>
          </p:cNvPr>
          <p:cNvSpPr txBox="1"/>
          <p:nvPr/>
        </p:nvSpPr>
        <p:spPr>
          <a:xfrm>
            <a:off x="950351" y="1103793"/>
            <a:ext cx="993778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Reading Check 5-1</a:t>
            </a:r>
          </a:p>
          <a:p>
            <a:endParaRPr lang="en-US" sz="3600" dirty="0"/>
          </a:p>
          <a:p>
            <a:r>
              <a:rPr lang="en-US" sz="3600" b="1" dirty="0"/>
              <a:t>Password</a:t>
            </a:r>
            <a:r>
              <a:rPr lang="en-US" sz="3600" dirty="0"/>
              <a:t>: circuit</a:t>
            </a:r>
          </a:p>
          <a:p>
            <a:endParaRPr lang="en-US" sz="3600" dirty="0"/>
          </a:p>
          <a:p>
            <a:r>
              <a:rPr lang="en-US" sz="3600" b="1" dirty="0"/>
              <a:t>Question</a:t>
            </a:r>
            <a:r>
              <a:rPr lang="en-US" sz="3600" dirty="0"/>
              <a:t>: What’s an example of a neural circuit described in the reading? </a:t>
            </a:r>
          </a:p>
        </p:txBody>
      </p:sp>
    </p:spTree>
    <p:extLst>
      <p:ext uri="{BB962C8B-B14F-4D97-AF65-F5344CB8AC3E}">
        <p14:creationId xmlns:p14="http://schemas.microsoft.com/office/powerpoint/2010/main" val="734412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4B2CA281-11FA-A27B-CD7A-9F443FAEA40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Introducing Neural Circuits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A92D8F-BC67-D36F-DFAC-BB3167810E94}"/>
              </a:ext>
            </a:extLst>
          </p:cNvPr>
          <p:cNvSpPr txBox="1"/>
          <p:nvPr/>
        </p:nvSpPr>
        <p:spPr>
          <a:xfrm>
            <a:off x="799547" y="1287347"/>
            <a:ext cx="9394319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Recap &amp; Overview</a:t>
            </a:r>
          </a:p>
          <a:p>
            <a:endParaRPr lang="en-US" sz="2800" b="1" dirty="0"/>
          </a:p>
          <a:p>
            <a:r>
              <a:rPr lang="en-US" sz="3200" b="1" dirty="0"/>
              <a:t>Last time</a:t>
            </a:r>
            <a:r>
              <a:rPr lang="en-US" sz="3200" dirty="0"/>
              <a:t>: Evolution of neurons &amp; brains</a:t>
            </a:r>
          </a:p>
          <a:p>
            <a:endParaRPr lang="en-US" sz="2800" b="1" dirty="0"/>
          </a:p>
          <a:p>
            <a:r>
              <a:rPr lang="en-US" sz="3200" b="1" dirty="0"/>
              <a:t>Today</a:t>
            </a:r>
            <a:r>
              <a:rPr lang="en-US" sz="3200" dirty="0"/>
              <a:t>: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How neurons work together in circuits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Why circuits? From reflexes → computation</a:t>
            </a:r>
          </a:p>
          <a:p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106001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495EE9-DECF-DBD8-5FB6-06FAB74C82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0CF4AA48-77C2-E450-EC94-38394861363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Introducing Neural Circuits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E12558-D370-5C26-979A-7B1402A374DF}"/>
              </a:ext>
            </a:extLst>
          </p:cNvPr>
          <p:cNvSpPr txBox="1"/>
          <p:nvPr/>
        </p:nvSpPr>
        <p:spPr>
          <a:xfrm>
            <a:off x="5146737" y="4240476"/>
            <a:ext cx="694266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What is a Neural Circuit?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Neurons don’t act alone — they connect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Circuits = patterns of connections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“Letters → words → sentences” (Luo, 2021)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E747AF-7985-8BE7-F55F-583A869439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060" y="586115"/>
            <a:ext cx="7772400" cy="364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066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BADCAA-C477-1666-E8C5-3DE8A9CE22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6C6E3ED1-625D-C018-810E-E065F6987D1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Introducing Neural Circuits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756C3E-C761-A343-4805-055CC56748DA}"/>
              </a:ext>
            </a:extLst>
          </p:cNvPr>
          <p:cNvSpPr txBox="1"/>
          <p:nvPr/>
        </p:nvSpPr>
        <p:spPr>
          <a:xfrm>
            <a:off x="6736977" y="367581"/>
            <a:ext cx="5191062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Simple Reflex Arc (C. elegans)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Input → processing → output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Example: touch reflex in </a:t>
            </a:r>
            <a:r>
              <a:rPr lang="en-US" sz="2800" i="1" dirty="0"/>
              <a:t>C. elegans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Circuits can be simple </a:t>
            </a:r>
            <a:r>
              <a:rPr lang="en-US" sz="2800" i="1" dirty="0"/>
              <a:t>and</a:t>
            </a:r>
            <a:r>
              <a:rPr lang="en-US" sz="2800" dirty="0"/>
              <a:t> powerful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ECA825-D014-5D30-35E0-E69AD23FCC62}"/>
              </a:ext>
            </a:extLst>
          </p:cNvPr>
          <p:cNvSpPr txBox="1"/>
          <p:nvPr/>
        </p:nvSpPr>
        <p:spPr>
          <a:xfrm>
            <a:off x="413872" y="3830919"/>
            <a:ext cx="610795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Mechanosensory neurons (</a:t>
            </a:r>
            <a:r>
              <a:rPr lang="en-US" i="1" dirty="0"/>
              <a:t>pink</a:t>
            </a:r>
            <a:r>
              <a:rPr lang="en-US" dirty="0"/>
              <a:t>) that detect touch stimuli synapse onto command interneurons (</a:t>
            </a:r>
            <a:r>
              <a:rPr lang="en-US" i="1" dirty="0"/>
              <a:t>red</a:t>
            </a:r>
            <a:r>
              <a:rPr lang="en-US" dirty="0"/>
              <a:t>). These, in turn, synapse onto motor neurons (</a:t>
            </a:r>
            <a:r>
              <a:rPr lang="en-US" i="1" dirty="0"/>
              <a:t>purple</a:t>
            </a:r>
            <a:r>
              <a:rPr lang="en-US" dirty="0"/>
              <a:t>) responsible for forward (Fo) and backward (Ba) locomotion, leading to rapid withdrawal from the stimulus. Spontaneous forward motion can be initiated by a head motor nervous system, which is partially independent of the command interneurons 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A8A02A3-B6ED-66EB-F8C8-31ECC6F0B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3597" y="1278219"/>
            <a:ext cx="3619500" cy="2552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A7BDCDB-8B06-C218-73D3-14FD3DBCEC9D}"/>
              </a:ext>
            </a:extLst>
          </p:cNvPr>
          <p:cNvSpPr txBox="1"/>
          <p:nvPr/>
        </p:nvSpPr>
        <p:spPr>
          <a:xfrm>
            <a:off x="6736977" y="3148433"/>
            <a:ext cx="5191062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/>
              <a:t>Escape Circuits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Circuits can trigger rapid survival behaviors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Example: </a:t>
            </a:r>
            <a:r>
              <a:rPr lang="en-US" sz="2800" i="1" dirty="0"/>
              <a:t>C. elegans</a:t>
            </a:r>
            <a:r>
              <a:rPr lang="en-US" sz="2800" dirty="0"/>
              <a:t> escape response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Example: human startle reflex</a:t>
            </a:r>
          </a:p>
        </p:txBody>
      </p:sp>
    </p:spTree>
    <p:extLst>
      <p:ext uri="{BB962C8B-B14F-4D97-AF65-F5344CB8AC3E}">
        <p14:creationId xmlns:p14="http://schemas.microsoft.com/office/powerpoint/2010/main" val="1942280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836715-91F0-CD6E-7150-69A4D032AA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D74D2651-1BE2-3683-23A4-C09737B9A84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Introducing Neural Circuits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7889E4-1BE7-F257-FCCB-F88D2597FA3D}"/>
              </a:ext>
            </a:extLst>
          </p:cNvPr>
          <p:cNvSpPr txBox="1"/>
          <p:nvPr/>
        </p:nvSpPr>
        <p:spPr>
          <a:xfrm>
            <a:off x="3935506" y="4057307"/>
            <a:ext cx="825649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Sensory–Motor Integration Circuits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Circuits combine inputs from multiple senses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Interneurons integrate signals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Output = coordinated behavior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C86525-B2CF-4FF5-82CF-B34A59EDD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735162"/>
            <a:ext cx="7772400" cy="332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860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F3056E-8086-CF83-6944-18A349237F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C4601F8E-A440-E764-C369-B4680B02F6BC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Types of Neural Circuits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5B1802-2B48-62C9-174D-8AABE23B0458}"/>
              </a:ext>
            </a:extLst>
          </p:cNvPr>
          <p:cNvSpPr txBox="1"/>
          <p:nvPr/>
        </p:nvSpPr>
        <p:spPr>
          <a:xfrm>
            <a:off x="5012266" y="1456680"/>
            <a:ext cx="71797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Excitatory vs. Inhibitory Connections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Excitatory: increase activity in target neuron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Inhibitory: decrease activity in target neuron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Circuits balance both to control output</a:t>
            </a:r>
          </a:p>
          <a:p>
            <a:endParaRPr lang="en-US" sz="28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B04796-091B-E32B-6A47-17CBB067774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7530" t="11844" r="2133" b="12142"/>
          <a:stretch>
            <a:fillRect/>
          </a:stretch>
        </p:blipFill>
        <p:spPr>
          <a:xfrm>
            <a:off x="349453" y="1586751"/>
            <a:ext cx="4662813" cy="311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108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4D3CF1-EF46-D943-0393-6B66127CC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0BAF7547-217D-BB07-E4E2-0EF70F16265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Types of Neural Circuits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3B5C6E-90C0-CAD6-1A1D-4AB60BE479D1}"/>
              </a:ext>
            </a:extLst>
          </p:cNvPr>
          <p:cNvSpPr txBox="1"/>
          <p:nvPr/>
        </p:nvSpPr>
        <p:spPr>
          <a:xfrm>
            <a:off x="5012266" y="1456680"/>
            <a:ext cx="71797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Excitatory vs. Inhibitory Connections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Excitatory: increase activity in target neuron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Inhibitory: decrease activity in target neuron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Circuits balance both to control output</a:t>
            </a:r>
          </a:p>
          <a:p>
            <a:endParaRPr lang="en-US" sz="28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C500E5-DC3E-8F4E-C640-2EF13A73FEE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7530" t="11844" r="2133" b="12142"/>
          <a:stretch>
            <a:fillRect/>
          </a:stretch>
        </p:blipFill>
        <p:spPr>
          <a:xfrm>
            <a:off x="349453" y="1586751"/>
            <a:ext cx="4662813" cy="311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956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6E3BAF-E801-255E-8877-3C4F6315C9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6CA2816A-F03A-6C4B-F4B7-0BFD3DC5EE3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Types of Neural Circuits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264F1E-A461-449A-820E-14580876A2BE}"/>
              </a:ext>
            </a:extLst>
          </p:cNvPr>
          <p:cNvSpPr txBox="1"/>
          <p:nvPr/>
        </p:nvSpPr>
        <p:spPr>
          <a:xfrm>
            <a:off x="5012266" y="1456680"/>
            <a:ext cx="7179733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Feedforward Circuits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Feedforward circuits regulate timing, strength, stability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Signals move in one direction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Example: worm touch → motor response</a:t>
            </a:r>
          </a:p>
          <a:p>
            <a:endParaRPr lang="en-US" sz="28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C561AA-63F8-11ED-5D1C-FC51C41C9B7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79123"/>
          <a:stretch>
            <a:fillRect/>
          </a:stretch>
        </p:blipFill>
        <p:spPr>
          <a:xfrm>
            <a:off x="655576" y="1240005"/>
            <a:ext cx="4356690" cy="3735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21650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5">
      <a:dk1>
        <a:srgbClr val="13284B"/>
      </a:dk1>
      <a:lt1>
        <a:srgbClr val="FFFFFF"/>
      </a:lt1>
      <a:dk2>
        <a:srgbClr val="1E3877"/>
      </a:dk2>
      <a:lt2>
        <a:srgbClr val="F8FAFC"/>
      </a:lt2>
      <a:accent1>
        <a:srgbClr val="FF552E"/>
      </a:accent1>
      <a:accent2>
        <a:srgbClr val="1D58A7"/>
      </a:accent2>
      <a:accent3>
        <a:srgbClr val="F5821E"/>
      </a:accent3>
      <a:accent4>
        <a:srgbClr val="009FD3"/>
      </a:accent4>
      <a:accent5>
        <a:srgbClr val="DD3403"/>
      </a:accent5>
      <a:accent6>
        <a:srgbClr val="D2D2D2"/>
      </a:accent6>
      <a:hlink>
        <a:srgbClr val="1D58A7"/>
      </a:hlink>
      <a:folHlink>
        <a:srgbClr val="DD340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9" id="{EB6B2FBE-53CE-AE45-9D18-D10FBF4063E0}" vid="{7AC8A834-0896-8341-9AC3-2DE1C842C7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Custom Design</Template>
  <TotalTime>20330</TotalTime>
  <Words>3334</Words>
  <Application>Microsoft Macintosh PowerPoint</Application>
  <PresentationFormat>Widescreen</PresentationFormat>
  <Paragraphs>346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Georgia</vt:lpstr>
      <vt:lpstr>Custom Design</vt:lpstr>
      <vt:lpstr>BCOG 100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Here</dc:title>
  <dc:creator>Willits, Jon Anthony</dc:creator>
  <cp:lastModifiedBy>Willits, Jon Anthony</cp:lastModifiedBy>
  <cp:revision>391</cp:revision>
  <dcterms:created xsi:type="dcterms:W3CDTF">2022-08-22T20:35:14Z</dcterms:created>
  <dcterms:modified xsi:type="dcterms:W3CDTF">2025-09-23T12:40:14Z</dcterms:modified>
</cp:coreProperties>
</file>

<file path=docProps/thumbnail.jpeg>
</file>